
<file path=[Content_Types].xml><?xml version="1.0" encoding="utf-8"?>
<Types xmlns="http://schemas.openxmlformats.org/package/2006/content-types">
  <Default Extension="emf" ContentType="image/x-emf"/>
  <Default Extension="gif" ContentType="image/gi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6"/>
  </p:notesMasterIdLst>
  <p:sldIdLst>
    <p:sldId id="268" r:id="rId2"/>
    <p:sldId id="290" r:id="rId3"/>
    <p:sldId id="291" r:id="rId4"/>
    <p:sldId id="292" r:id="rId5"/>
    <p:sldId id="289" r:id="rId6"/>
    <p:sldId id="293" r:id="rId7"/>
    <p:sldId id="294" r:id="rId8"/>
    <p:sldId id="300" r:id="rId9"/>
    <p:sldId id="299" r:id="rId10"/>
    <p:sldId id="295" r:id="rId11"/>
    <p:sldId id="297" r:id="rId12"/>
    <p:sldId id="298" r:id="rId13"/>
    <p:sldId id="301" r:id="rId14"/>
    <p:sldId id="302"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1700"/>
    <a:srgbClr val="8EB10B"/>
    <a:srgbClr val="00FDFF"/>
    <a:srgbClr val="FF9300"/>
    <a:srgbClr val="00FA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89"/>
    <p:restoredTop sz="86690"/>
  </p:normalViewPr>
  <p:slideViewPr>
    <p:cSldViewPr snapToGrid="0" snapToObjects="1">
      <p:cViewPr varScale="1">
        <p:scale>
          <a:sx n="106" d="100"/>
          <a:sy n="106" d="100"/>
        </p:scale>
        <p:origin x="20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8.jpeg>
</file>

<file path=ppt/media/image19.jpeg>
</file>

<file path=ppt/media/image2.tiff>
</file>

<file path=ppt/media/image20.jpeg>
</file>

<file path=ppt/media/image21.jpeg>
</file>

<file path=ppt/media/image22.jpeg>
</file>

<file path=ppt/media/image3.gif>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347A49-25B9-0D48-B6CD-D7AC171329E9}" type="datetimeFigureOut">
              <a:rPr lang="en-US" smtClean="0"/>
              <a:t>4/21/21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347A67-D5A7-BD42-986D-3DA83F389A19}" type="slidenum">
              <a:rPr lang="en-US" smtClean="0"/>
              <a:t>‹#›</a:t>
            </a:fld>
            <a:endParaRPr lang="en-US"/>
          </a:p>
        </p:txBody>
      </p:sp>
    </p:spTree>
    <p:extLst>
      <p:ext uri="{BB962C8B-B14F-4D97-AF65-F5344CB8AC3E}">
        <p14:creationId xmlns:p14="http://schemas.microsoft.com/office/powerpoint/2010/main" val="51949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D09DCD8-704A-A441-AA43-F6265B5A7020}" type="slidenum">
              <a:rPr lang="en-US" smtClean="0"/>
              <a:t>1</a:t>
            </a:fld>
            <a:endParaRPr lang="en-US"/>
          </a:p>
        </p:txBody>
      </p:sp>
    </p:spTree>
    <p:extLst>
      <p:ext uri="{BB962C8B-B14F-4D97-AF65-F5344CB8AC3E}">
        <p14:creationId xmlns:p14="http://schemas.microsoft.com/office/powerpoint/2010/main" val="4344861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Kind of an aside…</a:t>
            </a:r>
          </a:p>
          <a:p>
            <a:r>
              <a:rPr lang="en-US" dirty="0"/>
              <a:t>Not much optimal control going on here historically</a:t>
            </a:r>
          </a:p>
          <a:p>
            <a:r>
              <a:rPr lang="en-US" dirty="0"/>
              <a:t>Mostly systems that are fully actuated and/or redundant</a:t>
            </a:r>
          </a:p>
          <a:p>
            <a:r>
              <a:rPr lang="en-US" dirty="0"/>
              <a:t>Enough actuators so that control problem is basically easy</a:t>
            </a:r>
          </a:p>
          <a:p>
            <a:r>
              <a:rPr lang="en-US" dirty="0"/>
              <a:t>We can just write down any end-effector trajectory we want and invert the manipulator dynamics in closed form to solve for the joint torques</a:t>
            </a:r>
          </a:p>
          <a:p>
            <a:r>
              <a:rPr lang="en-US" dirty="0"/>
              <a:t>Lots of closely related ideas here (Feedback linearization, operational-space control)</a:t>
            </a:r>
          </a:p>
        </p:txBody>
      </p:sp>
      <p:sp>
        <p:nvSpPr>
          <p:cNvPr id="4" name="Slide Number Placeholder 3"/>
          <p:cNvSpPr>
            <a:spLocks noGrp="1"/>
          </p:cNvSpPr>
          <p:nvPr>
            <p:ph type="sldNum" sz="quarter" idx="10"/>
          </p:nvPr>
        </p:nvSpPr>
        <p:spPr/>
        <p:txBody>
          <a:bodyPr/>
          <a:lstStyle/>
          <a:p>
            <a:fld id="{ED09DCD8-704A-A441-AA43-F6265B5A7020}" type="slidenum">
              <a:rPr lang="en-US" smtClean="0"/>
              <a:t>10</a:t>
            </a:fld>
            <a:endParaRPr lang="en-US"/>
          </a:p>
        </p:txBody>
      </p:sp>
    </p:spTree>
    <p:extLst>
      <p:ext uri="{BB962C8B-B14F-4D97-AF65-F5344CB8AC3E}">
        <p14:creationId xmlns:p14="http://schemas.microsoft.com/office/powerpoint/2010/main" val="2147712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Origins in 1980s:</a:t>
            </a:r>
          </a:p>
          <a:p>
            <a:r>
              <a:rPr lang="en-US" dirty="0" err="1"/>
              <a:t>Raibert</a:t>
            </a:r>
            <a:r>
              <a:rPr lang="en-US" dirty="0"/>
              <a:t>: highly dynamic, used lots of heuristics, dynamics intuition, and simple PD control. Basically model free.</a:t>
            </a:r>
          </a:p>
          <a:p>
            <a:endParaRPr lang="en-US" dirty="0"/>
          </a:p>
          <a:p>
            <a:r>
              <a:rPr lang="en-US" dirty="0"/>
              <a:t>Honda: Used feedback linearization ideas from manipulation and hybrid switching at foot transitions. Not very dynamic due to need to maintain conditions required for feedback linearization (always one big flat foot in contact, maintain </a:t>
            </a:r>
            <a:r>
              <a:rPr lang="en-US" dirty="0" err="1"/>
              <a:t>CoM</a:t>
            </a:r>
            <a:r>
              <a:rPr lang="en-US" dirty="0"/>
              <a:t> at constant height). No optimization of reference trajectory. Not energy efficient.</a:t>
            </a:r>
          </a:p>
          <a:p>
            <a:endParaRPr lang="en-US" dirty="0"/>
          </a:p>
          <a:p>
            <a:r>
              <a:rPr lang="en-US" dirty="0"/>
              <a:t>Past 10~15 years:</a:t>
            </a:r>
          </a:p>
          <a:p>
            <a:r>
              <a:rPr lang="en-US" dirty="0"/>
              <a:t>Better computers -&gt; modern optimal control -&gt; highly dynamic quadrupeds + humanoids</a:t>
            </a:r>
          </a:p>
        </p:txBody>
      </p:sp>
      <p:sp>
        <p:nvSpPr>
          <p:cNvPr id="4" name="Slide Number Placeholder 3"/>
          <p:cNvSpPr>
            <a:spLocks noGrp="1"/>
          </p:cNvSpPr>
          <p:nvPr>
            <p:ph type="sldNum" sz="quarter" idx="10"/>
          </p:nvPr>
        </p:nvSpPr>
        <p:spPr/>
        <p:txBody>
          <a:bodyPr/>
          <a:lstStyle/>
          <a:p>
            <a:fld id="{ED09DCD8-704A-A441-AA43-F6265B5A7020}" type="slidenum">
              <a:rPr lang="en-US" smtClean="0"/>
              <a:t>11</a:t>
            </a:fld>
            <a:endParaRPr lang="en-US"/>
          </a:p>
        </p:txBody>
      </p:sp>
    </p:spTree>
    <p:extLst>
      <p:ext uri="{BB962C8B-B14F-4D97-AF65-F5344CB8AC3E}">
        <p14:creationId xmlns:p14="http://schemas.microsoft.com/office/powerpoint/2010/main" val="2856255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Past 10~15 years:</a:t>
            </a:r>
          </a:p>
          <a:p>
            <a:r>
              <a:rPr lang="en-US" dirty="0"/>
              <a:t>Better computers -&gt; modern optimal control -&gt; highly dynamic quadrupeds + humanoids</a:t>
            </a:r>
          </a:p>
          <a:p>
            <a:r>
              <a:rPr lang="en-US" dirty="0"/>
              <a:t>Various flavors of offline </a:t>
            </a:r>
            <a:r>
              <a:rPr lang="en-US" dirty="0" err="1"/>
              <a:t>trajopt</a:t>
            </a:r>
            <a:r>
              <a:rPr lang="en-US" dirty="0"/>
              <a:t> + online MPC</a:t>
            </a:r>
          </a:p>
          <a:p>
            <a:r>
              <a:rPr lang="en-US" dirty="0"/>
              <a:t>Use of sophisticated models to exploit full hardware capabilities</a:t>
            </a:r>
          </a:p>
        </p:txBody>
      </p:sp>
      <p:sp>
        <p:nvSpPr>
          <p:cNvPr id="4" name="Slide Number Placeholder 3"/>
          <p:cNvSpPr>
            <a:spLocks noGrp="1"/>
          </p:cNvSpPr>
          <p:nvPr>
            <p:ph type="sldNum" sz="quarter" idx="10"/>
          </p:nvPr>
        </p:nvSpPr>
        <p:spPr/>
        <p:txBody>
          <a:bodyPr/>
          <a:lstStyle/>
          <a:p>
            <a:fld id="{ED09DCD8-704A-A441-AA43-F6265B5A7020}" type="slidenum">
              <a:rPr lang="en-US" smtClean="0"/>
              <a:t>12</a:t>
            </a:fld>
            <a:endParaRPr lang="en-US"/>
          </a:p>
        </p:txBody>
      </p:sp>
    </p:spTree>
    <p:extLst>
      <p:ext uri="{BB962C8B-B14F-4D97-AF65-F5344CB8AC3E}">
        <p14:creationId xmlns:p14="http://schemas.microsoft.com/office/powerpoint/2010/main" val="24610474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09DCD8-704A-A441-AA43-F6265B5A7020}" type="slidenum">
              <a:rPr lang="en-US" smtClean="0"/>
              <a:t>13</a:t>
            </a:fld>
            <a:endParaRPr lang="en-US"/>
          </a:p>
        </p:txBody>
      </p:sp>
    </p:spTree>
    <p:extLst>
      <p:ext uri="{BB962C8B-B14F-4D97-AF65-F5344CB8AC3E}">
        <p14:creationId xmlns:p14="http://schemas.microsoft.com/office/powerpoint/2010/main" val="2351275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09DCD8-704A-A441-AA43-F6265B5A7020}" type="slidenum">
              <a:rPr lang="en-US" smtClean="0"/>
              <a:t>14</a:t>
            </a:fld>
            <a:endParaRPr lang="en-US"/>
          </a:p>
        </p:txBody>
      </p:sp>
    </p:spTree>
    <p:extLst>
      <p:ext uri="{BB962C8B-B14F-4D97-AF65-F5344CB8AC3E}">
        <p14:creationId xmlns:p14="http://schemas.microsoft.com/office/powerpoint/2010/main" val="2998704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Brachistochrone Problem</a:t>
            </a:r>
          </a:p>
          <a:p>
            <a:r>
              <a:rPr lang="en-US" dirty="0"/>
              <a:t>What is the shape of a ramp that will result in the shortest time for a ball to roll from the starting point to a finish line at a lower height?</a:t>
            </a:r>
          </a:p>
          <a:p>
            <a:r>
              <a:rPr lang="en-US" dirty="0"/>
              <a:t>1696 – Posed</a:t>
            </a:r>
            <a:r>
              <a:rPr lang="en-US" baseline="0" dirty="0"/>
              <a:t> by Bernoulli solved independently by Newton, Leibniz, and </a:t>
            </a:r>
            <a:r>
              <a:rPr lang="en-US" baseline="0" dirty="0" err="1"/>
              <a:t>L’Hospital</a:t>
            </a:r>
            <a:endParaRPr lang="en-US" dirty="0"/>
          </a:p>
        </p:txBody>
      </p:sp>
      <p:sp>
        <p:nvSpPr>
          <p:cNvPr id="4" name="Slide Number Placeholder 3"/>
          <p:cNvSpPr>
            <a:spLocks noGrp="1"/>
          </p:cNvSpPr>
          <p:nvPr>
            <p:ph type="sldNum" sz="quarter" idx="10"/>
          </p:nvPr>
        </p:nvSpPr>
        <p:spPr/>
        <p:txBody>
          <a:bodyPr/>
          <a:lstStyle/>
          <a:p>
            <a:fld id="{ED09DCD8-704A-A441-AA43-F6265B5A7020}" type="slidenum">
              <a:rPr lang="en-US" smtClean="0"/>
              <a:t>2</a:t>
            </a:fld>
            <a:endParaRPr lang="en-US"/>
          </a:p>
        </p:txBody>
      </p:sp>
    </p:spTree>
    <p:extLst>
      <p:ext uri="{BB962C8B-B14F-4D97-AF65-F5344CB8AC3E}">
        <p14:creationId xmlns:p14="http://schemas.microsoft.com/office/powerpoint/2010/main" val="2019822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Solution is a “cycloid”</a:t>
            </a:r>
          </a:p>
          <a:p>
            <a:r>
              <a:rPr lang="en-US" dirty="0"/>
              <a:t>Newton’s solution anticipated a lot of modern optimal control ideas that we use in trajectory optimization</a:t>
            </a:r>
          </a:p>
          <a:p>
            <a:r>
              <a:rPr lang="en-US" dirty="0"/>
              <a:t>In modern notation/language…</a:t>
            </a:r>
          </a:p>
        </p:txBody>
      </p:sp>
      <p:sp>
        <p:nvSpPr>
          <p:cNvPr id="4" name="Slide Number Placeholder 3"/>
          <p:cNvSpPr>
            <a:spLocks noGrp="1"/>
          </p:cNvSpPr>
          <p:nvPr>
            <p:ph type="sldNum" sz="quarter" idx="10"/>
          </p:nvPr>
        </p:nvSpPr>
        <p:spPr/>
        <p:txBody>
          <a:bodyPr/>
          <a:lstStyle/>
          <a:p>
            <a:fld id="{ED09DCD8-704A-A441-AA43-F6265B5A7020}" type="slidenum">
              <a:rPr lang="en-US" smtClean="0"/>
              <a:t>3</a:t>
            </a:fld>
            <a:endParaRPr lang="en-US"/>
          </a:p>
        </p:txBody>
      </p:sp>
    </p:spTree>
    <p:extLst>
      <p:ext uri="{BB962C8B-B14F-4D97-AF65-F5344CB8AC3E}">
        <p14:creationId xmlns:p14="http://schemas.microsoft.com/office/powerpoint/2010/main" val="2302516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Newton’s strategy of optimizing one function </a:t>
            </a:r>
            <a:r>
              <a:rPr lang="en-US" dirty="0" err="1"/>
              <a:t>w.r.t.</a:t>
            </a:r>
            <a:r>
              <a:rPr lang="en-US" dirty="0"/>
              <a:t> another function/trajectory is now called “calculus of variations”</a:t>
            </a:r>
          </a:p>
          <a:p>
            <a:r>
              <a:rPr lang="en-US" dirty="0"/>
              <a:t>Functional calculus: take derivative of J function/”functional” </a:t>
            </a:r>
            <a:r>
              <a:rPr lang="en-US" dirty="0" err="1"/>
              <a:t>w.r.t</a:t>
            </a:r>
            <a:r>
              <a:rPr lang="en-US" dirty="0"/>
              <a:t> x(t) function/trajectory</a:t>
            </a:r>
          </a:p>
          <a:p>
            <a:r>
              <a:rPr lang="en-US" dirty="0"/>
              <a:t>Forms the core mathematical foundation of lots of physics + optimal control</a:t>
            </a:r>
          </a:p>
          <a:p>
            <a:endParaRPr lang="en-US" dirty="0"/>
          </a:p>
        </p:txBody>
      </p:sp>
      <p:sp>
        <p:nvSpPr>
          <p:cNvPr id="4" name="Slide Number Placeholder 3"/>
          <p:cNvSpPr>
            <a:spLocks noGrp="1"/>
          </p:cNvSpPr>
          <p:nvPr>
            <p:ph type="sldNum" sz="quarter" idx="10"/>
          </p:nvPr>
        </p:nvSpPr>
        <p:spPr/>
        <p:txBody>
          <a:bodyPr/>
          <a:lstStyle/>
          <a:p>
            <a:fld id="{ED09DCD8-704A-A441-AA43-F6265B5A7020}" type="slidenum">
              <a:rPr lang="en-US" smtClean="0"/>
              <a:t>4</a:t>
            </a:fld>
            <a:endParaRPr lang="en-US"/>
          </a:p>
        </p:txBody>
      </p:sp>
    </p:spTree>
    <p:extLst>
      <p:ext uri="{BB962C8B-B14F-4D97-AF65-F5344CB8AC3E}">
        <p14:creationId xmlns:p14="http://schemas.microsoft.com/office/powerpoint/2010/main" val="2214698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Centrifugal governor – opens/closes throttle to maintain desired RPM on a steam engine</a:t>
            </a:r>
          </a:p>
          <a:p>
            <a:r>
              <a:rPr lang="en-US" dirty="0"/>
              <a:t>Widely used beginning in late 1700s and was a huge part of the industrial revolution</a:t>
            </a:r>
          </a:p>
          <a:p>
            <a:r>
              <a:rPr lang="en-US" dirty="0"/>
              <a:t>James Clerk Maxwell (same as EM) published first rigorous theoretical analysis in 1868.</a:t>
            </a:r>
          </a:p>
          <a:p>
            <a:r>
              <a:rPr lang="en-US" dirty="0"/>
              <a:t>First use of many concepts from modern feedback control, including linearization and stability analysis for small errors.</a:t>
            </a:r>
          </a:p>
          <a:p>
            <a:r>
              <a:rPr lang="en-US" dirty="0"/>
              <a:t>Original paper is online – surprisingly readable.</a:t>
            </a:r>
          </a:p>
        </p:txBody>
      </p:sp>
      <p:sp>
        <p:nvSpPr>
          <p:cNvPr id="4" name="Slide Number Placeholder 3"/>
          <p:cNvSpPr>
            <a:spLocks noGrp="1"/>
          </p:cNvSpPr>
          <p:nvPr>
            <p:ph type="sldNum" sz="quarter" idx="10"/>
          </p:nvPr>
        </p:nvSpPr>
        <p:spPr/>
        <p:txBody>
          <a:bodyPr/>
          <a:lstStyle/>
          <a:p>
            <a:fld id="{ED09DCD8-704A-A441-AA43-F6265B5A7020}" type="slidenum">
              <a:rPr lang="en-US" smtClean="0"/>
              <a:t>5</a:t>
            </a:fld>
            <a:endParaRPr lang="en-US"/>
          </a:p>
        </p:txBody>
      </p:sp>
    </p:spTree>
    <p:extLst>
      <p:ext uri="{BB962C8B-B14F-4D97-AF65-F5344CB8AC3E}">
        <p14:creationId xmlns:p14="http://schemas.microsoft.com/office/powerpoint/2010/main" val="1035120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automatic steering for ships 1911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autopilot – Sperry 1914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Both used PID control. Formal theory not developed until 1920s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Negative-feedback developed to stabilize electronic (vacuum tube) amplifiers in late 1920s</a:t>
            </a:r>
          </a:p>
          <a:p>
            <a:r>
              <a:rPr lang="en-US" dirty="0"/>
              <a:t>Frequency-domain (Laplace transform) theory for SISO systems developed largely in EE community starting in late 1920s</a:t>
            </a:r>
          </a:p>
          <a:p>
            <a:r>
              <a:rPr lang="en-US" dirty="0"/>
              <a:t>Classic tools: Bode plots, phase and gain margins, root-locus method, Nyquist stability criterion</a:t>
            </a:r>
          </a:p>
          <a:p>
            <a:r>
              <a:rPr lang="en-US" dirty="0"/>
              <a:t>WW2 spurred rapid developments in autopilots for aircraft, guidance systems for torpedoes and missiles</a:t>
            </a:r>
          </a:p>
        </p:txBody>
      </p:sp>
      <p:sp>
        <p:nvSpPr>
          <p:cNvPr id="4" name="Slide Number Placeholder 3"/>
          <p:cNvSpPr>
            <a:spLocks noGrp="1"/>
          </p:cNvSpPr>
          <p:nvPr>
            <p:ph type="sldNum" sz="quarter" idx="10"/>
          </p:nvPr>
        </p:nvSpPr>
        <p:spPr/>
        <p:txBody>
          <a:bodyPr/>
          <a:lstStyle/>
          <a:p>
            <a:fld id="{ED09DCD8-704A-A441-AA43-F6265B5A7020}" type="slidenum">
              <a:rPr lang="en-US" smtClean="0"/>
              <a:t>6</a:t>
            </a:fld>
            <a:endParaRPr lang="en-US"/>
          </a:p>
        </p:txBody>
      </p:sp>
    </p:spTree>
    <p:extLst>
      <p:ext uri="{BB962C8B-B14F-4D97-AF65-F5344CB8AC3E}">
        <p14:creationId xmlns:p14="http://schemas.microsoft.com/office/powerpoint/2010/main" val="3740717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Rudolph Kalman initiated development of “state-space” techniques for control + estimation in 1950s-60s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Brought linear algebra/matrix math into the field. Was possible due to new computers.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Initially a lot of resistance – Kalman wasn’t able to publish his original filtering paper for several years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Breakthrough occurred thanks to Apollo program. Solutions were needed for tracking + guidance to get to the moon.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extended KF for nonlinear systems and the square-root KF were both developed by Stanley Schmidt of NASA Ames for the Apollo guidance computer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Parallel: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Lev </a:t>
            </a:r>
            <a:r>
              <a:rPr lang="en-US" dirty="0" err="1"/>
              <a:t>Pontryagin</a:t>
            </a:r>
            <a:r>
              <a:rPr lang="en-US" dirty="0"/>
              <a:t> developed the FON conditions for </a:t>
            </a:r>
            <a:r>
              <a:rPr lang="en-US" dirty="0" err="1"/>
              <a:t>TrajOpt</a:t>
            </a:r>
            <a:r>
              <a:rPr lang="en-US" dirty="0"/>
              <a:t> problems in the Soviet Union (max/min principle). First published in 1956.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Richard Bellman developed theory of dynamic programming and implemented on early computers. First published in 1953.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3 parallel developments led to the emergence of the field as we know it today.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Very closely connected to the development of computers.</a:t>
            </a:r>
          </a:p>
        </p:txBody>
      </p:sp>
      <p:sp>
        <p:nvSpPr>
          <p:cNvPr id="4" name="Slide Number Placeholder 3"/>
          <p:cNvSpPr>
            <a:spLocks noGrp="1"/>
          </p:cNvSpPr>
          <p:nvPr>
            <p:ph type="sldNum" sz="quarter" idx="10"/>
          </p:nvPr>
        </p:nvSpPr>
        <p:spPr/>
        <p:txBody>
          <a:bodyPr/>
          <a:lstStyle/>
          <a:p>
            <a:fld id="{ED09DCD8-704A-A441-AA43-F6265B5A7020}" type="slidenum">
              <a:rPr lang="en-US" smtClean="0"/>
              <a:t>7</a:t>
            </a:fld>
            <a:endParaRPr lang="en-US"/>
          </a:p>
        </p:txBody>
      </p:sp>
    </p:spTree>
    <p:extLst>
      <p:ext uri="{BB962C8B-B14F-4D97-AF65-F5344CB8AC3E}">
        <p14:creationId xmlns:p14="http://schemas.microsoft.com/office/powerpoint/2010/main" val="1179480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Try to deal with model uncertainty by learning model parameters (i.e. model-based) or tuning control parameters (i.e. model-free) online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Originally developed in 1950s for flight control systems on high-performance aircraft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early algorithms did some version of gradient descent on parameters to optimize a quadratic performance objective (e.g. “MIT Rule” from ~1960)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Stability + convergence was not well understood early on, led to a high-profile crash of the X-15 in 1967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Later a lot of work went into trying to guarantee stability of these methods.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Direct predecessor of current reinforcement learning algorithms.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Main difference is growth of computing power -&gt; more parameters, more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Older adaptive control methods generally learn a handful of controller or model parameters (linear models or parametric nonlinear models)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More recent algorithms can scale to deep NNs with millions of parameters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Modern RL learns possibly millions of weights in a neural network.</a:t>
            </a:r>
          </a:p>
        </p:txBody>
      </p:sp>
      <p:sp>
        <p:nvSpPr>
          <p:cNvPr id="4" name="Slide Number Placeholder 3"/>
          <p:cNvSpPr>
            <a:spLocks noGrp="1"/>
          </p:cNvSpPr>
          <p:nvPr>
            <p:ph type="sldNum" sz="quarter" idx="10"/>
          </p:nvPr>
        </p:nvSpPr>
        <p:spPr/>
        <p:txBody>
          <a:bodyPr/>
          <a:lstStyle/>
          <a:p>
            <a:fld id="{ED09DCD8-704A-A441-AA43-F6265B5A7020}" type="slidenum">
              <a:rPr lang="en-US" smtClean="0"/>
              <a:t>8</a:t>
            </a:fld>
            <a:endParaRPr lang="en-US"/>
          </a:p>
        </p:txBody>
      </p:sp>
    </p:spTree>
    <p:extLst>
      <p:ext uri="{BB962C8B-B14F-4D97-AF65-F5344CB8AC3E}">
        <p14:creationId xmlns:p14="http://schemas.microsoft.com/office/powerpoint/2010/main" val="1744340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1970s-80s</a:t>
            </a:r>
          </a:p>
          <a:p>
            <a:r>
              <a:rPr lang="en-US" dirty="0"/>
              <a:t>Originally used in process control industry (e.g. chemical plants)</a:t>
            </a:r>
          </a:p>
          <a:p>
            <a:r>
              <a:rPr lang="en-US" dirty="0"/>
              <a:t>Linear system models</a:t>
            </a:r>
          </a:p>
          <a:p>
            <a:r>
              <a:rPr lang="en-US" dirty="0"/>
              <a:t>Needed to handle constraints</a:t>
            </a:r>
          </a:p>
          <a:p>
            <a:r>
              <a:rPr lang="en-US" dirty="0"/>
              <a:t>Dynamics were slow (e.g. control updates every ~10 seconds)</a:t>
            </a:r>
          </a:p>
          <a:p>
            <a:r>
              <a:rPr lang="en-US" dirty="0"/>
              <a:t>Could solve LPs and QPs on desktop computers of the era fast enough</a:t>
            </a:r>
          </a:p>
          <a:p>
            <a:endParaRPr lang="en-US" dirty="0"/>
          </a:p>
          <a:p>
            <a:r>
              <a:rPr lang="en-US" dirty="0"/>
              <a:t>Past ~10 years:</a:t>
            </a:r>
          </a:p>
          <a:p>
            <a:r>
              <a:rPr lang="en-US" dirty="0"/>
              <a:t>As computers have gotten faster, we can now solver larger + more nonlinear problems faster</a:t>
            </a:r>
          </a:p>
          <a:p>
            <a:r>
              <a:rPr lang="en-US" dirty="0"/>
              <a:t>Basically everywhere (cars, spacecraft, robots, etc.)</a:t>
            </a:r>
          </a:p>
          <a:p>
            <a:r>
              <a:rPr lang="en-US" dirty="0"/>
              <a:t>Video: state of the art ~5 years ago. Can run </a:t>
            </a:r>
            <a:r>
              <a:rPr lang="en-US" dirty="0" err="1"/>
              <a:t>iLQR</a:t>
            </a:r>
            <a:r>
              <a:rPr lang="en-US" dirty="0"/>
              <a:t> on full nonlinear model at ~100 Hz for real-time control of a quadrotor</a:t>
            </a:r>
          </a:p>
        </p:txBody>
      </p:sp>
      <p:sp>
        <p:nvSpPr>
          <p:cNvPr id="4" name="Slide Number Placeholder 3"/>
          <p:cNvSpPr>
            <a:spLocks noGrp="1"/>
          </p:cNvSpPr>
          <p:nvPr>
            <p:ph type="sldNum" sz="quarter" idx="10"/>
          </p:nvPr>
        </p:nvSpPr>
        <p:spPr/>
        <p:txBody>
          <a:bodyPr/>
          <a:lstStyle/>
          <a:p>
            <a:fld id="{ED09DCD8-704A-A441-AA43-F6265B5A7020}" type="slidenum">
              <a:rPr lang="en-US" smtClean="0"/>
              <a:t>9</a:t>
            </a:fld>
            <a:endParaRPr lang="en-US"/>
          </a:p>
        </p:txBody>
      </p:sp>
    </p:spTree>
    <p:extLst>
      <p:ext uri="{BB962C8B-B14F-4D97-AF65-F5344CB8AC3E}">
        <p14:creationId xmlns:p14="http://schemas.microsoft.com/office/powerpoint/2010/main" val="4038697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1F8989C-27FB-044D-B14A-3DAF8B9251F9}" type="datetime1">
              <a:rPr lang="en-US" smtClean="0"/>
              <a:t>4/21/21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1946416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7E233CA-EC00-2C40-B0E0-11BB7A622EA8}" type="datetime1">
              <a:rPr lang="en-US" smtClean="0"/>
              <a:t>4/21/21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253264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52405B-4C76-9B47-98C0-29B93B22BED4}" type="datetime1">
              <a:rPr lang="en-US" smtClean="0"/>
              <a:t>4/21/21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32665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2CAB62-BF5D-3446-B635-2CD68B732CEF}" type="datetime1">
              <a:rPr lang="en-US" smtClean="0"/>
              <a:t>4/21/21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592340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23F4FC-6103-FD4B-A6E9-D1CEDFBAD7A9}" type="datetime1">
              <a:rPr lang="en-US" smtClean="0"/>
              <a:t>4/21/21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1523C92-45F4-4C30-810D-4886C1BA6969}" type="slidenum">
              <a:rPr lang="en-US" smtClean="0"/>
              <a:pPr/>
              <a:t>‹#›</a:t>
            </a:fld>
            <a:endParaRPr lang="en-US"/>
          </a:p>
        </p:txBody>
      </p:sp>
    </p:spTree>
    <p:extLst>
      <p:ext uri="{BB962C8B-B14F-4D97-AF65-F5344CB8AC3E}">
        <p14:creationId xmlns:p14="http://schemas.microsoft.com/office/powerpoint/2010/main" val="938209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2430A8D-FBB2-564E-A91E-B9E7C70667F2}" type="datetime1">
              <a:rPr lang="en-US" smtClean="0"/>
              <a:t>4/21/21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876697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BAC65B-3E1E-0D41-A1FC-BF2EE588852A}" type="datetime1">
              <a:rPr lang="en-US" smtClean="0"/>
              <a:t>4/21/21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2127259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E49BA2-CF4C-DB42-9BC2-53BFFC189D61}" type="datetime1">
              <a:rPr lang="en-US" smtClean="0"/>
              <a:t>4/21/21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1651673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A8C2EB-FC17-1F43-8DA5-88D8D6EC8950}" type="datetime1">
              <a:rPr lang="en-US" smtClean="0"/>
              <a:t>4/21/21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389031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E2B588-203A-8040-89B0-6632BDA5247C}" type="datetime1">
              <a:rPr lang="en-US" smtClean="0"/>
              <a:t>4/21/21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1918459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E326E0-4940-9F46-A72A-DAB8AECF625A}" type="datetime1">
              <a:rPr lang="en-US" smtClean="0"/>
              <a:t>4/21/21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extLst>
      <p:ext uri="{BB962C8B-B14F-4D97-AF65-F5344CB8AC3E}">
        <p14:creationId xmlns:p14="http://schemas.microsoft.com/office/powerpoint/2010/main" val="421201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14663" y="6407523"/>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84508C-F789-E14F-B1AF-6F55DE085B8E}" type="datetime1">
              <a:rPr lang="en-US" smtClean="0"/>
              <a:t>4/21/21</a:t>
            </a:fld>
            <a:endParaRPr lang="en-US" dirty="0"/>
          </a:p>
        </p:txBody>
      </p:sp>
      <p:sp>
        <p:nvSpPr>
          <p:cNvPr id="5" name="Footer Placeholder 4"/>
          <p:cNvSpPr>
            <a:spLocks noGrp="1"/>
          </p:cNvSpPr>
          <p:nvPr>
            <p:ph type="ftr" sz="quarter" idx="3"/>
          </p:nvPr>
        </p:nvSpPr>
        <p:spPr>
          <a:xfrm>
            <a:off x="3124200" y="6401173"/>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897851" y="6401173"/>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237106-F2ED-405E-BC33-CC3CF426205F}" type="slidenum">
              <a:rPr lang="en-US" smtClean="0"/>
              <a:pPr/>
              <a:t>‹#›</a:t>
            </a:fld>
            <a:endParaRPr lang="en-US" dirty="0"/>
          </a:p>
        </p:txBody>
      </p:sp>
      <p:cxnSp>
        <p:nvCxnSpPr>
          <p:cNvPr id="7" name="Straight Connector 6"/>
          <p:cNvCxnSpPr/>
          <p:nvPr userDrawn="1"/>
        </p:nvCxnSpPr>
        <p:spPr>
          <a:xfrm flipH="1">
            <a:off x="114663" y="104017"/>
            <a:ext cx="8916788" cy="0"/>
          </a:xfrm>
          <a:prstGeom prst="line">
            <a:avLst/>
          </a:prstGeom>
          <a:ln w="31750" cmpd="sng">
            <a:solidFill>
              <a:srgbClr val="C00000"/>
            </a:solidFill>
            <a:headEnd type="oval" w="sm" len="sm"/>
            <a:tailEnd type="oval" w="sm" len="sm"/>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userDrawn="1"/>
        </p:nvCxnSpPr>
        <p:spPr>
          <a:xfrm flipH="1">
            <a:off x="114663" y="6749906"/>
            <a:ext cx="8916788" cy="0"/>
          </a:xfrm>
          <a:prstGeom prst="line">
            <a:avLst/>
          </a:prstGeom>
          <a:ln w="31750" cmpd="sng">
            <a:solidFill>
              <a:srgbClr val="C00000"/>
            </a:solidFill>
            <a:headEnd type="oval" w="sm" len="sm"/>
            <a:tailEnd type="oval" w="sm"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853162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https://www.youtube.com/embed/pTKqpHCiJHY?feature=oembed" TargetMode="External"/><Relationship Id="rId1" Type="http://schemas.openxmlformats.org/officeDocument/2006/relationships/video" Target="https://www.youtube.com/embed/Bd5iEke6UlE?feature=oembed" TargetMode="Externa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https://www.youtube.com/embed/xNeZWP5Mx9s?feature=oembed" TargetMode="External"/><Relationship Id="rId1" Type="http://schemas.openxmlformats.org/officeDocument/2006/relationships/video" Target="https://www.youtube.com/embed/LikxFZZO2sk?feature=oembed" TargetMode="External"/><Relationship Id="rId6" Type="http://schemas.openxmlformats.org/officeDocument/2006/relationships/image" Target="../media/image21.jpeg"/><Relationship Id="rId5" Type="http://schemas.openxmlformats.org/officeDocument/2006/relationships/image" Target="../media/image20.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video" Target="https://www.youtube.com/embed/9j2a1oAHDL8?start=11&amp;feature=oembed" TargetMode="External"/><Relationship Id="rId5" Type="http://schemas.openxmlformats.org/officeDocument/2006/relationships/image" Target="../media/image14.jpe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video" Target="https://www.youtube.com/embed/Y7-1CBqs4x4?feature=oembed" TargetMode="Externa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5688819"/>
            <a:ext cx="9144000" cy="954107"/>
          </a:xfrm>
          <a:prstGeom prst="rect">
            <a:avLst/>
          </a:prstGeom>
          <a:noFill/>
        </p:spPr>
        <p:txBody>
          <a:bodyPr wrap="square" rtlCol="0">
            <a:spAutoFit/>
          </a:bodyPr>
          <a:lstStyle/>
          <a:p>
            <a:pPr algn="ctr"/>
            <a:r>
              <a:rPr lang="en-US" sz="2800" b="1" dirty="0"/>
              <a:t>16-745</a:t>
            </a:r>
          </a:p>
          <a:p>
            <a:pPr algn="ctr"/>
            <a:r>
              <a:rPr lang="en-US" sz="2800" b="1" dirty="0"/>
              <a:t>Spring 2021</a:t>
            </a:r>
          </a:p>
        </p:txBody>
      </p:sp>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A Brief History of Control</a:t>
            </a:r>
          </a:p>
        </p:txBody>
      </p:sp>
      <p:pic>
        <p:nvPicPr>
          <p:cNvPr id="3" name="Picture 2"/>
          <p:cNvPicPr>
            <a:picLocks noChangeAspect="1"/>
          </p:cNvPicPr>
          <p:nvPr/>
        </p:nvPicPr>
        <p:blipFill>
          <a:blip r:embed="rId3"/>
          <a:stretch>
            <a:fillRect/>
          </a:stretch>
        </p:blipFill>
        <p:spPr>
          <a:xfrm>
            <a:off x="122355" y="2128028"/>
            <a:ext cx="8899290" cy="2251152"/>
          </a:xfrm>
          <a:prstGeom prst="rect">
            <a:avLst/>
          </a:prstGeom>
        </p:spPr>
      </p:pic>
    </p:spTree>
    <p:extLst>
      <p:ext uri="{BB962C8B-B14F-4D97-AF65-F5344CB8AC3E}">
        <p14:creationId xmlns:p14="http://schemas.microsoft.com/office/powerpoint/2010/main" val="1921478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Robotic Manipulators: (1970s-80s)</a:t>
            </a:r>
          </a:p>
        </p:txBody>
      </p:sp>
      <p:pic>
        <p:nvPicPr>
          <p:cNvPr id="7170" name="Picture 2">
            <a:extLst>
              <a:ext uri="{FF2B5EF4-FFF2-40B4-BE49-F238E27FC236}">
                <a16:creationId xmlns:a16="http://schemas.microsoft.com/office/drawing/2014/main" id="{C7DCB1D2-87FC-4849-842F-367161D3A7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3786" y="2168938"/>
            <a:ext cx="3396427" cy="431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B7739561-3CDE-AD47-B272-FCAE77B6C847}"/>
              </a:ext>
            </a:extLst>
          </p:cNvPr>
          <p:cNvPicPr>
            <a:picLocks noChangeAspect="1"/>
          </p:cNvPicPr>
          <p:nvPr/>
        </p:nvPicPr>
        <p:blipFill>
          <a:blip r:embed="rId4"/>
          <a:stretch>
            <a:fillRect/>
          </a:stretch>
        </p:blipFill>
        <p:spPr>
          <a:xfrm>
            <a:off x="953916" y="1183678"/>
            <a:ext cx="7236168" cy="707886"/>
          </a:xfrm>
          <a:prstGeom prst="rect">
            <a:avLst/>
          </a:prstGeom>
        </p:spPr>
      </p:pic>
    </p:spTree>
    <p:extLst>
      <p:ext uri="{BB962C8B-B14F-4D97-AF65-F5344CB8AC3E}">
        <p14:creationId xmlns:p14="http://schemas.microsoft.com/office/powerpoint/2010/main" val="3421958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Legged Robots: (1980s-Present)</a:t>
            </a:r>
          </a:p>
        </p:txBody>
      </p:sp>
      <p:pic>
        <p:nvPicPr>
          <p:cNvPr id="3" name="Online Media 2" descr="LegLab">
            <a:hlinkClick r:id="" action="ppaction://media"/>
            <a:extLst>
              <a:ext uri="{FF2B5EF4-FFF2-40B4-BE49-F238E27FC236}">
                <a16:creationId xmlns:a16="http://schemas.microsoft.com/office/drawing/2014/main" id="{D055781C-4345-1C42-B6DF-22DE13076DE0}"/>
              </a:ext>
            </a:extLst>
          </p:cNvPr>
          <p:cNvPicPr>
            <a:picLocks noRot="1" noChangeAspect="1"/>
          </p:cNvPicPr>
          <p:nvPr>
            <a:videoFile r:link="rId1"/>
          </p:nvPr>
        </p:nvPicPr>
        <p:blipFill>
          <a:blip r:embed="rId5"/>
          <a:stretch>
            <a:fillRect/>
          </a:stretch>
        </p:blipFill>
        <p:spPr>
          <a:xfrm>
            <a:off x="166510" y="850350"/>
            <a:ext cx="4405490" cy="3304117"/>
          </a:xfrm>
          <a:prstGeom prst="rect">
            <a:avLst/>
          </a:prstGeom>
        </p:spPr>
      </p:pic>
      <p:pic>
        <p:nvPicPr>
          <p:cNvPr id="5" name="Online Media 4" descr="Honda Humanoid Robot P2 Demonstration">
            <a:hlinkClick r:id="" action="ppaction://media"/>
            <a:extLst>
              <a:ext uri="{FF2B5EF4-FFF2-40B4-BE49-F238E27FC236}">
                <a16:creationId xmlns:a16="http://schemas.microsoft.com/office/drawing/2014/main" id="{CCA0F2C3-E66C-124C-9143-006462E8843E}"/>
              </a:ext>
            </a:extLst>
          </p:cNvPr>
          <p:cNvPicPr>
            <a:picLocks noRot="1" noChangeAspect="1"/>
          </p:cNvPicPr>
          <p:nvPr>
            <a:videoFile r:link="rId2"/>
          </p:nvPr>
        </p:nvPicPr>
        <p:blipFill>
          <a:blip r:embed="rId6"/>
          <a:stretch>
            <a:fillRect/>
          </a:stretch>
        </p:blipFill>
        <p:spPr>
          <a:xfrm>
            <a:off x="4572000" y="3327398"/>
            <a:ext cx="4405492" cy="3304119"/>
          </a:xfrm>
          <a:prstGeom prst="rect">
            <a:avLst/>
          </a:prstGeom>
        </p:spPr>
      </p:pic>
    </p:spTree>
    <p:extLst>
      <p:ext uri="{BB962C8B-B14F-4D97-AF65-F5344CB8AC3E}">
        <p14:creationId xmlns:p14="http://schemas.microsoft.com/office/powerpoint/2010/main" val="3672139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Legged Robots: (1980s-Present)</a:t>
            </a:r>
          </a:p>
        </p:txBody>
      </p:sp>
      <p:pic>
        <p:nvPicPr>
          <p:cNvPr id="2" name="Online Media 1" descr="Parkour Atlas">
            <a:hlinkClick r:id="" action="ppaction://media"/>
            <a:extLst>
              <a:ext uri="{FF2B5EF4-FFF2-40B4-BE49-F238E27FC236}">
                <a16:creationId xmlns:a16="http://schemas.microsoft.com/office/drawing/2014/main" id="{921F4572-DCAF-6D4A-ACFA-1189149D6DB8}"/>
              </a:ext>
            </a:extLst>
          </p:cNvPr>
          <p:cNvPicPr>
            <a:picLocks noRot="1" noChangeAspect="1"/>
          </p:cNvPicPr>
          <p:nvPr>
            <a:videoFile r:link="rId1"/>
          </p:nvPr>
        </p:nvPicPr>
        <p:blipFill>
          <a:blip r:embed="rId5"/>
          <a:stretch>
            <a:fillRect/>
          </a:stretch>
        </p:blipFill>
        <p:spPr>
          <a:xfrm>
            <a:off x="220134" y="950385"/>
            <a:ext cx="4941386" cy="2791883"/>
          </a:xfrm>
          <a:prstGeom prst="rect">
            <a:avLst/>
          </a:prstGeom>
        </p:spPr>
      </p:pic>
      <p:pic>
        <p:nvPicPr>
          <p:cNvPr id="3" name="Online Media 2" descr="Backflipping MIT Mini Cheetah">
            <a:hlinkClick r:id="" action="ppaction://media"/>
            <a:extLst>
              <a:ext uri="{FF2B5EF4-FFF2-40B4-BE49-F238E27FC236}">
                <a16:creationId xmlns:a16="http://schemas.microsoft.com/office/drawing/2014/main" id="{DBB77338-F03F-9E4A-B493-142BC04C411B}"/>
              </a:ext>
            </a:extLst>
          </p:cNvPr>
          <p:cNvPicPr>
            <a:picLocks noRot="1" noChangeAspect="1"/>
          </p:cNvPicPr>
          <p:nvPr>
            <a:videoFile r:link="rId2"/>
          </p:nvPr>
        </p:nvPicPr>
        <p:blipFill>
          <a:blip r:embed="rId6"/>
          <a:stretch>
            <a:fillRect/>
          </a:stretch>
        </p:blipFill>
        <p:spPr>
          <a:xfrm>
            <a:off x="4078237" y="3791502"/>
            <a:ext cx="4941386" cy="2791883"/>
          </a:xfrm>
          <a:prstGeom prst="rect">
            <a:avLst/>
          </a:prstGeom>
        </p:spPr>
      </p:pic>
    </p:spTree>
    <p:extLst>
      <p:ext uri="{BB962C8B-B14F-4D97-AF65-F5344CB8AC3E}">
        <p14:creationId xmlns:p14="http://schemas.microsoft.com/office/powerpoint/2010/main" val="3099789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Challenges for the Future?</a:t>
            </a:r>
          </a:p>
        </p:txBody>
      </p:sp>
      <p:sp>
        <p:nvSpPr>
          <p:cNvPr id="5" name="TextBox 4">
            <a:extLst>
              <a:ext uri="{FF2B5EF4-FFF2-40B4-BE49-F238E27FC236}">
                <a16:creationId xmlns:a16="http://schemas.microsoft.com/office/drawing/2014/main" id="{6FB89529-1299-2C42-9F11-F47701F4E81D}"/>
              </a:ext>
            </a:extLst>
          </p:cNvPr>
          <p:cNvSpPr txBox="1"/>
          <p:nvPr/>
        </p:nvSpPr>
        <p:spPr>
          <a:xfrm>
            <a:off x="118533" y="965200"/>
            <a:ext cx="8906933" cy="3416320"/>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500" dirty="0"/>
              <a:t>General theory for dealing with contact</a:t>
            </a:r>
          </a:p>
          <a:p>
            <a:pPr marL="285750" indent="-285750">
              <a:spcAft>
                <a:spcPts val="1200"/>
              </a:spcAft>
              <a:buFont typeface="Arial" panose="020B0604020202020204" pitchFamily="34" charset="0"/>
              <a:buChar char="•"/>
            </a:pPr>
            <a:r>
              <a:rPr lang="en-US" sz="2500" dirty="0"/>
              <a:t>Bridging the gap between model-based control and RL</a:t>
            </a:r>
          </a:p>
          <a:p>
            <a:pPr marL="285750" indent="-285750">
              <a:spcAft>
                <a:spcPts val="1200"/>
              </a:spcAft>
              <a:buFont typeface="Arial" panose="020B0604020202020204" pitchFamily="34" charset="0"/>
              <a:buChar char="•"/>
            </a:pPr>
            <a:r>
              <a:rPr lang="en-US" sz="2500" dirty="0"/>
              <a:t>Making RL more data efficient by incorporating prior knowledge</a:t>
            </a:r>
          </a:p>
          <a:p>
            <a:pPr marL="285750" indent="-285750">
              <a:spcAft>
                <a:spcPts val="1200"/>
              </a:spcAft>
              <a:buFont typeface="Arial" panose="020B0604020202020204" pitchFamily="34" charset="0"/>
              <a:buChar char="•"/>
            </a:pPr>
            <a:r>
              <a:rPr lang="en-US" sz="2500" dirty="0"/>
              <a:t>Safety guarantees for uncertain nonlinear systems</a:t>
            </a:r>
          </a:p>
          <a:p>
            <a:pPr marL="285750" indent="-285750">
              <a:spcAft>
                <a:spcPts val="1200"/>
              </a:spcAft>
              <a:buFont typeface="Arial" panose="020B0604020202020204" pitchFamily="34" charset="0"/>
              <a:buChar char="•"/>
            </a:pPr>
            <a:r>
              <a:rPr lang="en-US" sz="2500" dirty="0"/>
              <a:t>Dealing with other (possibly adversarial) agents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5362" name="Picture 2">
            <a:extLst>
              <a:ext uri="{FF2B5EF4-FFF2-40B4-BE49-F238E27FC236}">
                <a16:creationId xmlns:a16="http://schemas.microsoft.com/office/drawing/2014/main" id="{0F51F6EF-8A85-C242-8100-037D61862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1799" y="3861712"/>
            <a:ext cx="5257801" cy="2718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6752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63EB0F-5D30-6543-B0A1-AB007F03A3A5}"/>
              </a:ext>
            </a:extLst>
          </p:cNvPr>
          <p:cNvSpPr txBox="1"/>
          <p:nvPr/>
        </p:nvSpPr>
        <p:spPr>
          <a:xfrm>
            <a:off x="931333" y="2151727"/>
            <a:ext cx="7281333" cy="2554545"/>
          </a:xfrm>
          <a:prstGeom prst="rect">
            <a:avLst/>
          </a:prstGeom>
          <a:noFill/>
        </p:spPr>
        <p:txBody>
          <a:bodyPr wrap="square" rtlCol="0">
            <a:spAutoFit/>
          </a:bodyPr>
          <a:lstStyle/>
          <a:p>
            <a:pPr algn="ctr"/>
            <a:r>
              <a:rPr lang="en-US" sz="8000" b="1" dirty="0">
                <a:solidFill>
                  <a:srgbClr val="C01700"/>
                </a:solidFill>
              </a:rPr>
              <a:t>Questions?</a:t>
            </a:r>
          </a:p>
          <a:p>
            <a:pPr algn="ctr"/>
            <a:r>
              <a:rPr lang="en-US" sz="8000" b="1" dirty="0">
                <a:solidFill>
                  <a:srgbClr val="C01700"/>
                </a:solidFill>
              </a:rPr>
              <a:t>Comments?</a:t>
            </a:r>
          </a:p>
        </p:txBody>
      </p:sp>
    </p:spTree>
    <p:extLst>
      <p:ext uri="{BB962C8B-B14F-4D97-AF65-F5344CB8AC3E}">
        <p14:creationId xmlns:p14="http://schemas.microsoft.com/office/powerpoint/2010/main" val="3476318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In The Beginning…</a:t>
            </a:r>
          </a:p>
        </p:txBody>
      </p:sp>
      <p:pic>
        <p:nvPicPr>
          <p:cNvPr id="2" name="Picture 1"/>
          <p:cNvPicPr>
            <a:picLocks noChangeAspect="1"/>
          </p:cNvPicPr>
          <p:nvPr/>
        </p:nvPicPr>
        <p:blipFill>
          <a:blip r:embed="rId3"/>
          <a:stretch>
            <a:fillRect/>
          </a:stretch>
        </p:blipFill>
        <p:spPr>
          <a:xfrm>
            <a:off x="1513657" y="970156"/>
            <a:ext cx="6116686" cy="5553307"/>
          </a:xfrm>
          <a:prstGeom prst="rect">
            <a:avLst/>
          </a:prstGeom>
        </p:spPr>
      </p:pic>
    </p:spTree>
    <p:extLst>
      <p:ext uri="{BB962C8B-B14F-4D97-AF65-F5344CB8AC3E}">
        <p14:creationId xmlns:p14="http://schemas.microsoft.com/office/powerpoint/2010/main" val="237522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The First Trajectory Optimization Problem</a:t>
            </a:r>
          </a:p>
        </p:txBody>
      </p:sp>
      <p:pic>
        <p:nvPicPr>
          <p:cNvPr id="1026" name="Picture 2">
            <a:extLst>
              <a:ext uri="{FF2B5EF4-FFF2-40B4-BE49-F238E27FC236}">
                <a16:creationId xmlns:a16="http://schemas.microsoft.com/office/drawing/2014/main" id="{0605C780-0EB4-5842-8B7C-E34BD40061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061" y="5435819"/>
            <a:ext cx="7381875" cy="11811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1397E77-3377-C548-A5A6-909BA2346C63}"/>
              </a:ext>
            </a:extLst>
          </p:cNvPr>
          <p:cNvPicPr>
            <a:picLocks noChangeAspect="1"/>
          </p:cNvPicPr>
          <p:nvPr/>
        </p:nvPicPr>
        <p:blipFill>
          <a:blip r:embed="rId4"/>
          <a:stretch>
            <a:fillRect/>
          </a:stretch>
        </p:blipFill>
        <p:spPr>
          <a:xfrm>
            <a:off x="190980" y="1295256"/>
            <a:ext cx="8762035" cy="1051001"/>
          </a:xfrm>
          <a:prstGeom prst="rect">
            <a:avLst/>
          </a:prstGeom>
        </p:spPr>
      </p:pic>
      <p:pic>
        <p:nvPicPr>
          <p:cNvPr id="8" name="Picture 7">
            <a:extLst>
              <a:ext uri="{FF2B5EF4-FFF2-40B4-BE49-F238E27FC236}">
                <a16:creationId xmlns:a16="http://schemas.microsoft.com/office/drawing/2014/main" id="{F7AFAED2-CEAE-F243-894E-68F5ED8F929D}"/>
              </a:ext>
            </a:extLst>
          </p:cNvPr>
          <p:cNvPicPr>
            <a:picLocks noChangeAspect="1"/>
          </p:cNvPicPr>
          <p:nvPr/>
        </p:nvPicPr>
        <p:blipFill>
          <a:blip r:embed="rId5"/>
          <a:stretch>
            <a:fillRect/>
          </a:stretch>
        </p:blipFill>
        <p:spPr>
          <a:xfrm>
            <a:off x="2025200" y="2850959"/>
            <a:ext cx="5093589" cy="817626"/>
          </a:xfrm>
          <a:prstGeom prst="rect">
            <a:avLst/>
          </a:prstGeom>
        </p:spPr>
      </p:pic>
      <p:pic>
        <p:nvPicPr>
          <p:cNvPr id="9" name="Picture 8">
            <a:extLst>
              <a:ext uri="{FF2B5EF4-FFF2-40B4-BE49-F238E27FC236}">
                <a16:creationId xmlns:a16="http://schemas.microsoft.com/office/drawing/2014/main" id="{84AF69C3-F50C-C746-9000-0498C2C5DC4B}"/>
              </a:ext>
            </a:extLst>
          </p:cNvPr>
          <p:cNvPicPr>
            <a:picLocks noChangeAspect="1"/>
          </p:cNvPicPr>
          <p:nvPr/>
        </p:nvPicPr>
        <p:blipFill>
          <a:blip r:embed="rId6"/>
          <a:stretch>
            <a:fillRect/>
          </a:stretch>
        </p:blipFill>
        <p:spPr>
          <a:xfrm>
            <a:off x="1262820" y="4173287"/>
            <a:ext cx="6618351" cy="497205"/>
          </a:xfrm>
          <a:prstGeom prst="rect">
            <a:avLst/>
          </a:prstGeom>
        </p:spPr>
      </p:pic>
    </p:spTree>
    <p:extLst>
      <p:ext uri="{BB962C8B-B14F-4D97-AF65-F5344CB8AC3E}">
        <p14:creationId xmlns:p14="http://schemas.microsoft.com/office/powerpoint/2010/main" val="480004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Calculus of Variations</a:t>
            </a:r>
          </a:p>
        </p:txBody>
      </p:sp>
      <p:pic>
        <p:nvPicPr>
          <p:cNvPr id="5" name="Picture 4">
            <a:extLst>
              <a:ext uri="{FF2B5EF4-FFF2-40B4-BE49-F238E27FC236}">
                <a16:creationId xmlns:a16="http://schemas.microsoft.com/office/drawing/2014/main" id="{3710F7CF-C908-D24C-A419-8802C35CC19F}"/>
              </a:ext>
            </a:extLst>
          </p:cNvPr>
          <p:cNvPicPr>
            <a:picLocks noChangeAspect="1"/>
          </p:cNvPicPr>
          <p:nvPr/>
        </p:nvPicPr>
        <p:blipFill>
          <a:blip r:embed="rId3"/>
          <a:stretch>
            <a:fillRect/>
          </a:stretch>
        </p:blipFill>
        <p:spPr>
          <a:xfrm>
            <a:off x="463550" y="1140744"/>
            <a:ext cx="8216900" cy="1181100"/>
          </a:xfrm>
          <a:prstGeom prst="rect">
            <a:avLst/>
          </a:prstGeom>
        </p:spPr>
      </p:pic>
      <p:pic>
        <p:nvPicPr>
          <p:cNvPr id="3076" name="Picture 4">
            <a:extLst>
              <a:ext uri="{FF2B5EF4-FFF2-40B4-BE49-F238E27FC236}">
                <a16:creationId xmlns:a16="http://schemas.microsoft.com/office/drawing/2014/main" id="{97472BC5-EE7F-6449-9960-11CA444E563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3798" b="34683"/>
          <a:stretch/>
        </p:blipFill>
        <p:spPr bwMode="auto">
          <a:xfrm>
            <a:off x="1255147" y="4561510"/>
            <a:ext cx="6629753" cy="206445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F3A50844-2BB5-5443-9BD5-248F41384495}"/>
              </a:ext>
            </a:extLst>
          </p:cNvPr>
          <p:cNvGrpSpPr/>
          <p:nvPr/>
        </p:nvGrpSpPr>
        <p:grpSpPr>
          <a:xfrm>
            <a:off x="205067" y="2612238"/>
            <a:ext cx="9193574" cy="1374829"/>
            <a:chOff x="205067" y="2638517"/>
            <a:chExt cx="9193574" cy="1374829"/>
          </a:xfrm>
        </p:grpSpPr>
        <p:grpSp>
          <p:nvGrpSpPr>
            <p:cNvPr id="7" name="Group 6">
              <a:extLst>
                <a:ext uri="{FF2B5EF4-FFF2-40B4-BE49-F238E27FC236}">
                  <a16:creationId xmlns:a16="http://schemas.microsoft.com/office/drawing/2014/main" id="{2AEE1F4A-DEAA-E345-B21A-D6FB4CBBBEF1}"/>
                </a:ext>
              </a:extLst>
            </p:cNvPr>
            <p:cNvGrpSpPr/>
            <p:nvPr/>
          </p:nvGrpSpPr>
          <p:grpSpPr>
            <a:xfrm>
              <a:off x="205067" y="3090016"/>
              <a:ext cx="9193574" cy="923330"/>
              <a:chOff x="54596" y="2811600"/>
              <a:chExt cx="9193574" cy="923330"/>
            </a:xfrm>
          </p:grpSpPr>
          <p:sp>
            <p:nvSpPr>
              <p:cNvPr id="2" name="TextBox 1">
                <a:extLst>
                  <a:ext uri="{FF2B5EF4-FFF2-40B4-BE49-F238E27FC236}">
                    <a16:creationId xmlns:a16="http://schemas.microsoft.com/office/drawing/2014/main" id="{BDBECE2F-7861-0745-8D9B-CE2D22E094FB}"/>
                  </a:ext>
                </a:extLst>
              </p:cNvPr>
              <p:cNvSpPr txBox="1"/>
              <p:nvPr/>
            </p:nvSpPr>
            <p:spPr>
              <a:xfrm>
                <a:off x="54596" y="2811600"/>
                <a:ext cx="6759615" cy="923330"/>
              </a:xfrm>
              <a:prstGeom prst="rect">
                <a:avLst/>
              </a:prstGeom>
              <a:noFill/>
            </p:spPr>
            <p:txBody>
              <a:bodyPr wrap="square" rtlCol="0">
                <a:spAutoFit/>
              </a:bodyPr>
              <a:lstStyle/>
              <a:p>
                <a:r>
                  <a:rPr lang="en-US" dirty="0"/>
                  <a:t>Statics (Catenary)</a:t>
                </a:r>
              </a:p>
              <a:p>
                <a:r>
                  <a:rPr lang="en-US" dirty="0"/>
                  <a:t>Optics (Fermat’s Principle)</a:t>
                </a:r>
              </a:p>
              <a:p>
                <a:r>
                  <a:rPr lang="en-US" dirty="0"/>
                  <a:t>Classical Mechanics (Hamilton’s Principle)</a:t>
                </a:r>
                <a:endParaRPr lang="en-US" sz="1600" dirty="0"/>
              </a:p>
            </p:txBody>
          </p:sp>
          <p:sp>
            <p:nvSpPr>
              <p:cNvPr id="6" name="Rectangle 5">
                <a:extLst>
                  <a:ext uri="{FF2B5EF4-FFF2-40B4-BE49-F238E27FC236}">
                    <a16:creationId xmlns:a16="http://schemas.microsoft.com/office/drawing/2014/main" id="{8EABDAD8-0080-654D-9CF2-BF4BF3DFF35E}"/>
                  </a:ext>
                </a:extLst>
              </p:cNvPr>
              <p:cNvSpPr/>
              <p:nvPr/>
            </p:nvSpPr>
            <p:spPr>
              <a:xfrm>
                <a:off x="4380251" y="2811600"/>
                <a:ext cx="4867919" cy="923330"/>
              </a:xfrm>
              <a:prstGeom prst="rect">
                <a:avLst/>
              </a:prstGeom>
            </p:spPr>
            <p:txBody>
              <a:bodyPr wrap="square">
                <a:spAutoFit/>
              </a:bodyPr>
              <a:lstStyle/>
              <a:p>
                <a:r>
                  <a:rPr lang="en-US" dirty="0"/>
                  <a:t>Finite-Element Methods (Weak formulation)</a:t>
                </a:r>
              </a:p>
              <a:p>
                <a:r>
                  <a:rPr lang="en-US" dirty="0"/>
                  <a:t>General Relativity (Einstein-Hilbert Action)</a:t>
                </a:r>
              </a:p>
              <a:p>
                <a:r>
                  <a:rPr lang="en-US" dirty="0"/>
                  <a:t>Quantum Mechanics (Feynman Path Integral)</a:t>
                </a:r>
              </a:p>
            </p:txBody>
          </p:sp>
        </p:grpSp>
        <p:sp>
          <p:nvSpPr>
            <p:cNvPr id="8" name="TextBox 7">
              <a:extLst>
                <a:ext uri="{FF2B5EF4-FFF2-40B4-BE49-F238E27FC236}">
                  <a16:creationId xmlns:a16="http://schemas.microsoft.com/office/drawing/2014/main" id="{A318689F-41BA-634B-87B0-C993BF98CA19}"/>
                </a:ext>
              </a:extLst>
            </p:cNvPr>
            <p:cNvSpPr txBox="1"/>
            <p:nvPr/>
          </p:nvSpPr>
          <p:spPr>
            <a:xfrm>
              <a:off x="205067" y="2638517"/>
              <a:ext cx="2607581" cy="400110"/>
            </a:xfrm>
            <a:prstGeom prst="rect">
              <a:avLst/>
            </a:prstGeom>
            <a:noFill/>
          </p:spPr>
          <p:txBody>
            <a:bodyPr wrap="square" rtlCol="0">
              <a:spAutoFit/>
            </a:bodyPr>
            <a:lstStyle/>
            <a:p>
              <a:r>
                <a:rPr lang="en-US" sz="2000" b="1" dirty="0"/>
                <a:t>Lots of Applications:</a:t>
              </a:r>
            </a:p>
          </p:txBody>
        </p:sp>
      </p:grpSp>
    </p:spTree>
    <p:extLst>
      <p:ext uri="{BB962C8B-B14F-4D97-AF65-F5344CB8AC3E}">
        <p14:creationId xmlns:p14="http://schemas.microsoft.com/office/powerpoint/2010/main" val="2838575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Feedback Systems</a:t>
            </a:r>
          </a:p>
        </p:txBody>
      </p:sp>
      <p:pic>
        <p:nvPicPr>
          <p:cNvPr id="3" name="Picture 2"/>
          <p:cNvPicPr>
            <a:picLocks noChangeAspect="1"/>
          </p:cNvPicPr>
          <p:nvPr/>
        </p:nvPicPr>
        <p:blipFill>
          <a:blip r:embed="rId3"/>
          <a:stretch>
            <a:fillRect/>
          </a:stretch>
        </p:blipFill>
        <p:spPr>
          <a:xfrm>
            <a:off x="1260259" y="992459"/>
            <a:ext cx="6623481" cy="5508702"/>
          </a:xfrm>
          <a:prstGeom prst="rect">
            <a:avLst/>
          </a:prstGeom>
        </p:spPr>
      </p:pic>
    </p:spTree>
    <p:extLst>
      <p:ext uri="{BB962C8B-B14F-4D97-AF65-F5344CB8AC3E}">
        <p14:creationId xmlns:p14="http://schemas.microsoft.com/office/powerpoint/2010/main" val="1111943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“Classical Control” (1910-1960)</a:t>
            </a:r>
          </a:p>
        </p:txBody>
      </p:sp>
      <p:pic>
        <p:nvPicPr>
          <p:cNvPr id="4098" name="Picture 2">
            <a:extLst>
              <a:ext uri="{FF2B5EF4-FFF2-40B4-BE49-F238E27FC236}">
                <a16:creationId xmlns:a16="http://schemas.microsoft.com/office/drawing/2014/main" id="{7CF08360-4885-FE4F-A754-1CEF1692A1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386" r="31687" b="26076"/>
          <a:stretch/>
        </p:blipFill>
        <p:spPr bwMode="auto">
          <a:xfrm>
            <a:off x="5810492" y="1238490"/>
            <a:ext cx="2754774" cy="506971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086BCEA8-036F-8143-BA37-E8C3323514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8734" y="1939039"/>
            <a:ext cx="4643813" cy="3668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431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“Modern Control” (Post-1960)</a:t>
            </a:r>
          </a:p>
        </p:txBody>
      </p:sp>
      <p:pic>
        <p:nvPicPr>
          <p:cNvPr id="5122" name="Picture 2">
            <a:extLst>
              <a:ext uri="{FF2B5EF4-FFF2-40B4-BE49-F238E27FC236}">
                <a16:creationId xmlns:a16="http://schemas.microsoft.com/office/drawing/2014/main" id="{FB3AA4D7-D74E-1A4F-9612-2B44475875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683" y="1315897"/>
            <a:ext cx="8854633" cy="4704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0921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Adaptive Control and RL (1950s-Present)</a:t>
            </a:r>
          </a:p>
        </p:txBody>
      </p:sp>
      <p:pic>
        <p:nvPicPr>
          <p:cNvPr id="14338" name="Picture 2">
            <a:extLst>
              <a:ext uri="{FF2B5EF4-FFF2-40B4-BE49-F238E27FC236}">
                <a16:creationId xmlns:a16="http://schemas.microsoft.com/office/drawing/2014/main" id="{F50F1C05-EE0C-2E45-AD02-69BFD6B56F3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378" t="42717" r="13666" b="11604"/>
          <a:stretch/>
        </p:blipFill>
        <p:spPr bwMode="auto">
          <a:xfrm>
            <a:off x="169336" y="951948"/>
            <a:ext cx="4995332" cy="2678656"/>
          </a:xfrm>
          <a:prstGeom prst="rect">
            <a:avLst/>
          </a:prstGeom>
          <a:noFill/>
          <a:extLst>
            <a:ext uri="{909E8E84-426E-40DD-AFC4-6F175D3DCCD1}">
              <a14:hiddenFill xmlns:a14="http://schemas.microsoft.com/office/drawing/2010/main">
                <a:solidFill>
                  <a:srgbClr val="FFFFFF"/>
                </a:solidFill>
              </a14:hiddenFill>
            </a:ext>
          </a:extLst>
        </p:spPr>
      </p:pic>
      <p:pic>
        <p:nvPicPr>
          <p:cNvPr id="2" name="Online Media 1" descr="Learning Quadrupedal Locomotion over Challenging Terrain">
            <a:hlinkClick r:id="" action="ppaction://media"/>
            <a:extLst>
              <a:ext uri="{FF2B5EF4-FFF2-40B4-BE49-F238E27FC236}">
                <a16:creationId xmlns:a16="http://schemas.microsoft.com/office/drawing/2014/main" id="{A8F61E20-0234-BD4D-B318-9C7B535A59B5}"/>
              </a:ext>
            </a:extLst>
          </p:cNvPr>
          <p:cNvPicPr>
            <a:picLocks noRot="1" noChangeAspect="1"/>
          </p:cNvPicPr>
          <p:nvPr>
            <a:videoFile r:link="rId1"/>
          </p:nvPr>
        </p:nvPicPr>
        <p:blipFill>
          <a:blip r:embed="rId5"/>
          <a:stretch>
            <a:fillRect/>
          </a:stretch>
        </p:blipFill>
        <p:spPr>
          <a:xfrm>
            <a:off x="3748561" y="3725333"/>
            <a:ext cx="5209171" cy="2943181"/>
          </a:xfrm>
          <a:prstGeom prst="rect">
            <a:avLst/>
          </a:prstGeom>
        </p:spPr>
      </p:pic>
    </p:spTree>
    <p:extLst>
      <p:ext uri="{BB962C8B-B14F-4D97-AF65-F5344CB8AC3E}">
        <p14:creationId xmlns:p14="http://schemas.microsoft.com/office/powerpoint/2010/main" val="98813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42464"/>
            <a:ext cx="9144000" cy="707886"/>
          </a:xfrm>
          <a:prstGeom prst="rect">
            <a:avLst/>
          </a:prstGeom>
          <a:noFill/>
        </p:spPr>
        <p:txBody>
          <a:bodyPr wrap="square" rtlCol="0">
            <a:spAutoFit/>
          </a:bodyPr>
          <a:lstStyle/>
          <a:p>
            <a:pPr algn="ctr"/>
            <a:r>
              <a:rPr lang="en-US" sz="4000" b="1" dirty="0"/>
              <a:t>Model Predictive Control (1970s-Present)</a:t>
            </a:r>
          </a:p>
        </p:txBody>
      </p:sp>
      <p:pic>
        <p:nvPicPr>
          <p:cNvPr id="2" name="Online Media 1" descr="Fast Nonlinear Model Predictive Control for Unified Trajectory Optimization and Tracking">
            <a:hlinkClick r:id="" action="ppaction://media"/>
            <a:extLst>
              <a:ext uri="{FF2B5EF4-FFF2-40B4-BE49-F238E27FC236}">
                <a16:creationId xmlns:a16="http://schemas.microsoft.com/office/drawing/2014/main" id="{40CD7778-BC67-4E48-8E9D-92A213BB9CBD}"/>
              </a:ext>
            </a:extLst>
          </p:cNvPr>
          <p:cNvPicPr>
            <a:picLocks noRot="1" noChangeAspect="1"/>
          </p:cNvPicPr>
          <p:nvPr>
            <a:videoFile r:link="rId1"/>
          </p:nvPr>
        </p:nvPicPr>
        <p:blipFill>
          <a:blip r:embed="rId4"/>
          <a:stretch>
            <a:fillRect/>
          </a:stretch>
        </p:blipFill>
        <p:spPr>
          <a:xfrm>
            <a:off x="527854" y="1475316"/>
            <a:ext cx="8088291" cy="4569884"/>
          </a:xfrm>
          <a:prstGeom prst="rect">
            <a:avLst/>
          </a:prstGeom>
        </p:spPr>
      </p:pic>
    </p:spTree>
    <p:extLst>
      <p:ext uri="{BB962C8B-B14F-4D97-AF65-F5344CB8AC3E}">
        <p14:creationId xmlns:p14="http://schemas.microsoft.com/office/powerpoint/2010/main" val="3542092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2940</TotalTime>
  <Words>1101</Words>
  <Application>Microsoft Macintosh PowerPoint</Application>
  <PresentationFormat>On-screen Show (4:3)</PresentationFormat>
  <Paragraphs>115</Paragraphs>
  <Slides>14</Slides>
  <Notes>14</Notes>
  <HiddenSlides>0</HiddenSlides>
  <MMClips>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Manchester, Zachary</dc:creator>
  <cp:lastModifiedBy>Zachary Manchester</cp:lastModifiedBy>
  <cp:revision>180</cp:revision>
  <dcterms:created xsi:type="dcterms:W3CDTF">2016-09-15T20:26:13Z</dcterms:created>
  <dcterms:modified xsi:type="dcterms:W3CDTF">2021-04-21T14:23:28Z</dcterms:modified>
</cp:coreProperties>
</file>

<file path=docProps/thumbnail.jpeg>
</file>